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7" r:id="rId6"/>
    <p:sldId id="268" r:id="rId7"/>
    <p:sldId id="269" r:id="rId8"/>
    <p:sldId id="265" r:id="rId9"/>
    <p:sldId id="278" r:id="rId10"/>
    <p:sldId id="266" r:id="rId11"/>
    <p:sldId id="274" r:id="rId12"/>
    <p:sldId id="276" r:id="rId13"/>
    <p:sldId id="264" r:id="rId14"/>
    <p:sldId id="270" r:id="rId15"/>
    <p:sldId id="277" r:id="rId16"/>
    <p:sldId id="288" r:id="rId17"/>
    <p:sldId id="271" r:id="rId18"/>
    <p:sldId id="289" r:id="rId19"/>
    <p:sldId id="261" r:id="rId20"/>
    <p:sldId id="263" r:id="rId21"/>
    <p:sldId id="280" r:id="rId22"/>
    <p:sldId id="283" r:id="rId23"/>
    <p:sldId id="284" r:id="rId24"/>
    <p:sldId id="287" r:id="rId25"/>
    <p:sldId id="282" r:id="rId26"/>
    <p:sldId id="293" r:id="rId27"/>
    <p:sldId id="294" r:id="rId28"/>
    <p:sldId id="295" r:id="rId29"/>
    <p:sldId id="296" r:id="rId30"/>
    <p:sldId id="297" r:id="rId31"/>
    <p:sldId id="298" r:id="rId32"/>
    <p:sldId id="286" r:id="rId33"/>
    <p:sldId id="291" r:id="rId34"/>
    <p:sldId id="292" r:id="rId35"/>
    <p:sldId id="290" r:id="rId36"/>
    <p:sldId id="259" r:id="rId37"/>
    <p:sldId id="281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88" autoAdjust="0"/>
  </p:normalViewPr>
  <p:slideViewPr>
    <p:cSldViewPr>
      <p:cViewPr>
        <p:scale>
          <a:sx n="66" d="100"/>
          <a:sy n="66" d="100"/>
        </p:scale>
        <p:origin x="-2736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93F36-2AC8-4884-BB1D-8006D50D33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store the index difference instead of the absolute position, and encode this difference in 8 bits for conv layer and 5 bits for fc layer.</a:t>
            </a:r>
            <a:endParaRPr lang="en-US" altLang="zh-CN" dirty="0" smtClean="0"/>
          </a:p>
          <a:p>
            <a:r>
              <a:rPr lang="en-US" altLang="zh-CN" dirty="0" smtClean="0"/>
              <a:t>When we need an index difference larger than the bound, we the zero padding solution shown in Figure 2: in case when the difference exceeds 8, the largest 3-bit (as an example) unsigned number, we add a filler zero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16 ∗ 32/(4 ∗ 32 + 2 ∗ 16) = 3.2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C6D-175C-4252-BBB3-60B500E0BB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0D95-8DC3-44E8-8BDB-0AEEC230B7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98074-933F-4245-A83F-2A1EC47FE4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Introduction to </a:t>
            </a:r>
            <a:r>
              <a:rPr lang="en-US" altLang="zh-CN" dirty="0" smtClean="0"/>
              <a:t>Model Compression and Acceleration for DNNs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83768" y="4653136"/>
            <a:ext cx="6400800" cy="1752600"/>
          </a:xfrm>
        </p:spPr>
        <p:txBody>
          <a:bodyPr/>
          <a:lstStyle/>
          <a:p>
            <a:r>
              <a:rPr lang="en-US" altLang="zh-CN" dirty="0" err="1" smtClean="0"/>
              <a:t>Jinbo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wang</a:t>
            </a:r>
            <a:endParaRPr lang="en-US" altLang="zh-CN" dirty="0" smtClean="0"/>
          </a:p>
          <a:p>
            <a:r>
              <a:rPr lang="en-US" altLang="zh-CN" dirty="0" smtClean="0"/>
              <a:t>July 10,2019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The three stage compression pipeline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8135887" cy="411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827584" y="2204864"/>
            <a:ext cx="648072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860032" y="2780928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860032" y="3356992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6136" y="101578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Weights-&gt;codebook(effective weights after k-means)-&gt;quantize </a:t>
            </a:r>
            <a:r>
              <a:rPr lang="en-US" altLang="zh-CN" dirty="0" err="1" smtClean="0">
                <a:solidFill>
                  <a:srgbClr val="FF0000"/>
                </a:solidFill>
              </a:rPr>
              <a:t>wights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580112" y="2060848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5436096" y="429309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2915816" y="4116808"/>
            <a:ext cx="360040" cy="46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24128" y="4725144"/>
            <a:ext cx="262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还</a:t>
            </a:r>
            <a:r>
              <a:rPr lang="zh-CN" altLang="en-US" dirty="0" smtClean="0">
                <a:solidFill>
                  <a:srgbClr val="FF0000"/>
                </a:solidFill>
              </a:rPr>
              <a:t>需要存储索引 </a:t>
            </a:r>
            <a:r>
              <a:rPr lang="en-US" altLang="zh-CN" dirty="0" err="1" smtClean="0">
                <a:solidFill>
                  <a:srgbClr val="FF0000"/>
                </a:solidFill>
              </a:rPr>
              <a:t>groupby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Network </a:t>
            </a:r>
            <a:r>
              <a:rPr lang="zh-CN" altLang="zh-CN" dirty="0" smtClean="0"/>
              <a:t>Pruning</a:t>
            </a:r>
            <a:endParaRPr lang="en-US" altLang="zh-CN" dirty="0"/>
          </a:p>
          <a:p>
            <a:r>
              <a:rPr lang="en-US" altLang="zh-CN" dirty="0" smtClean="0"/>
              <a:t>proved to be a valid way to reduce the network complexity and over-fitting</a:t>
            </a:r>
            <a:endParaRPr lang="en-US" altLang="zh-CN" dirty="0" smtClean="0"/>
          </a:p>
          <a:p>
            <a:r>
              <a:rPr lang="en-US" altLang="zh-CN" dirty="0" smtClean="0"/>
              <a:t>prune the small-weight connections below a threshold</a:t>
            </a:r>
            <a:endParaRPr lang="en-US" altLang="zh-CN" dirty="0" smtClean="0"/>
          </a:p>
          <a:p>
            <a:r>
              <a:rPr lang="en-US" altLang="zh-CN" dirty="0" smtClean="0"/>
              <a:t>store the sparse structure using CSR or CSC format</a:t>
            </a:r>
            <a:endParaRPr lang="en-US" altLang="zh-CN" dirty="0" smtClean="0"/>
          </a:p>
          <a:p>
            <a:r>
              <a:rPr lang="en-US" altLang="zh-CN" dirty="0"/>
              <a:t>store the index difference instead of the absolute position, and encode this difference in 8 bits for conv layer and 5 bits for fc layer.</a:t>
            </a:r>
            <a:endParaRPr lang="en-US" altLang="zh-CN" dirty="0"/>
          </a:p>
          <a:p>
            <a:r>
              <a:rPr lang="en-US" altLang="zh-CN" dirty="0"/>
              <a:t>When we need an index difference larger than the bound, we the zero padding solution shown in Figure 2: in case when the difference exceeds 8, the largest 3-bit (as an example) unsigned number, we add a filler zero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16 </a:t>
            </a:r>
            <a:r>
              <a:rPr lang="en-US" altLang="zh-CN" dirty="0"/>
              <a:t>∗ 32/(4 ∗ 32 + 2 ∗ 16) = </a:t>
            </a:r>
            <a:r>
              <a:rPr lang="en-US" altLang="zh-CN" dirty="0" smtClean="0"/>
              <a:t>3.2 (4*4filter</a:t>
            </a:r>
            <a:r>
              <a:rPr lang="zh-CN" altLang="en-US" dirty="0" smtClean="0"/>
              <a:t>每个位置属于</a:t>
            </a:r>
            <a:r>
              <a:rPr lang="en-US" altLang="zh-CN" dirty="0" smtClean="0"/>
              <a:t>4</a:t>
            </a:r>
            <a:r>
              <a:rPr lang="en-US" altLang="zh-CN" dirty="0"/>
              <a:t> (2bits)</a:t>
            </a:r>
            <a:r>
              <a:rPr lang="zh-CN" altLang="en-US" dirty="0" smtClean="0"/>
              <a:t>个聚类（</a:t>
            </a:r>
            <a:r>
              <a:rPr lang="en-US" altLang="zh-CN" dirty="0" smtClean="0"/>
              <a:t>codebook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effctive</a:t>
            </a:r>
            <a:r>
              <a:rPr lang="en-US" altLang="zh-CN" dirty="0" smtClean="0"/>
              <a:t> weight</a:t>
            </a:r>
            <a:r>
              <a:rPr lang="zh-CN" altLang="en-US" dirty="0" smtClean="0"/>
              <a:t>）中的哪一组</a:t>
            </a:r>
            <a:endParaRPr lang="zh-CN" altLang="en-US" dirty="0"/>
          </a:p>
          <a:p>
            <a:endParaRPr lang="en-US" altLang="zh-CN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59" y="-243408"/>
            <a:ext cx="6683678" cy="177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/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Network quantization and weight sharing</a:t>
            </a:r>
            <a:endParaRPr lang="en-US" altLang="zh-CN" dirty="0" smtClean="0"/>
          </a:p>
          <a:p>
            <a:r>
              <a:rPr lang="en-US" altLang="zh-CN" dirty="0" smtClean="0"/>
              <a:t>reducing the number of bits required to represent each weight and limit the number of effective weights(and fine-tune) : share the same weight(k-means)</a:t>
            </a:r>
            <a:endParaRPr lang="zh-CN" altLang="en-US" dirty="0"/>
          </a:p>
        </p:txBody>
      </p:sp>
      <p:pic>
        <p:nvPicPr>
          <p:cNvPr id="5122" name="Picture 2" descr="0 00 &#10;000 ～ &#10;0000 &#10;0000 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36" y="3677913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下箭头 5"/>
          <p:cNvSpPr/>
          <p:nvPr/>
        </p:nvSpPr>
        <p:spPr>
          <a:xfrm>
            <a:off x="5940152" y="4941168"/>
            <a:ext cx="144016" cy="86409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弧形箭头 6"/>
          <p:cNvSpPr/>
          <p:nvPr/>
        </p:nvSpPr>
        <p:spPr>
          <a:xfrm>
            <a:off x="3995936" y="4149080"/>
            <a:ext cx="504056" cy="16561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pPr>
              <a:buFont typeface="Wingdings" panose="05000000000000000000" charset="2"/>
              <a:buChar char="Ø"/>
            </a:pPr>
            <a:r>
              <a:rPr lang="en-US" altLang="zh-CN" dirty="0" err="1"/>
              <a:t>K</a:t>
            </a:r>
            <a:r>
              <a:rPr lang="en-US" altLang="zh-CN" dirty="0" err="1" smtClean="0"/>
              <a:t>-means:centroid</a:t>
            </a:r>
            <a:r>
              <a:rPr lang="en-US" altLang="zh-CN" dirty="0" smtClean="0"/>
              <a:t> initialization </a:t>
            </a:r>
            <a:endParaRPr lang="en-US" altLang="zh-CN" dirty="0"/>
          </a:p>
          <a:p>
            <a:r>
              <a:rPr lang="en-US" altLang="zh-CN" sz="2000" dirty="0"/>
              <a:t>l</a:t>
            </a:r>
            <a:r>
              <a:rPr lang="en-US" altLang="zh-CN" sz="2000" dirty="0" smtClean="0"/>
              <a:t>arger weights play a more important role, but there are fewer large </a:t>
            </a:r>
            <a:r>
              <a:rPr lang="en-US" altLang="zh-CN" sz="2000" dirty="0" err="1" smtClean="0"/>
              <a:t>weights:more</a:t>
            </a:r>
            <a:r>
              <a:rPr lang="en-US" altLang="zh-CN" sz="2000" dirty="0" smtClean="0"/>
              <a:t> centroids have large absolute value</a:t>
            </a:r>
            <a:endParaRPr lang="en-US" altLang="zh-CN" sz="2000" dirty="0" smtClean="0"/>
          </a:p>
          <a:p>
            <a:r>
              <a:rPr lang="en-US" altLang="zh-CN" sz="2000" dirty="0"/>
              <a:t>Linear initialization :</a:t>
            </a:r>
            <a:r>
              <a:rPr lang="zh-CN" altLang="en-US" sz="2000" dirty="0"/>
              <a:t>尽量包含所有的范围，密度大的地方压缩效率越高，越是我们想要的</a:t>
            </a: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5" y="3284984"/>
            <a:ext cx="8194464" cy="325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2627784" y="6309320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724128" y="6294040"/>
            <a:ext cx="936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4408" y="5157192"/>
            <a:ext cx="78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center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596336" y="5341858"/>
            <a:ext cx="648072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FORWARD </a:t>
            </a:r>
            <a:r>
              <a:rPr lang="en-US" altLang="zh-CN" dirty="0"/>
              <a:t>AND B ACK - PROPAGATION</a:t>
            </a:r>
            <a:endParaRPr lang="zh-CN" altLang="en-US" dirty="0"/>
          </a:p>
          <a:p>
            <a:r>
              <a:rPr lang="en-US" altLang="zh-CN" dirty="0" smtClean="0"/>
              <a:t>There </a:t>
            </a:r>
            <a:r>
              <a:rPr lang="en-US" altLang="zh-CN" dirty="0"/>
              <a:t>is one </a:t>
            </a:r>
            <a:r>
              <a:rPr lang="en-US" altLang="zh-CN" dirty="0" smtClean="0"/>
              <a:t>level of </a:t>
            </a:r>
            <a:r>
              <a:rPr lang="en-US" altLang="zh-CN" dirty="0"/>
              <a:t>indirection during feed forward phase and back-propagation phase looking up the weight </a:t>
            </a:r>
            <a:r>
              <a:rPr lang="en-US" altLang="zh-CN" dirty="0" err="1" smtClean="0"/>
              <a:t>table.An</a:t>
            </a:r>
            <a:r>
              <a:rPr lang="en-US" altLang="zh-CN" dirty="0" smtClean="0"/>
              <a:t> </a:t>
            </a:r>
            <a:r>
              <a:rPr lang="en-US" altLang="zh-CN" dirty="0"/>
              <a:t>index into the shared weight table is stored for each connection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8357964" cy="163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2"/>
              <a:buChar char="Ø"/>
            </a:pPr>
            <a:r>
              <a:rPr lang="zh-CN" altLang="zh-CN" dirty="0" smtClean="0"/>
              <a:t>Huffman</a:t>
            </a:r>
            <a:r>
              <a:rPr lang="en-US" altLang="zh-CN" dirty="0" smtClean="0"/>
              <a:t>(lossless data compress)</a:t>
            </a:r>
            <a:r>
              <a:rPr lang="zh-CN" altLang="zh-CN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oding</a:t>
            </a:r>
            <a:endParaRPr lang="en-US" altLang="zh-CN" dirty="0" smtClean="0"/>
          </a:p>
          <a:p>
            <a:r>
              <a:rPr lang="en-US" altLang="zh-CN" sz="2400" dirty="0" smtClean="0"/>
              <a:t>The table is derived from the occurrence probability for each symbol. More common symbols are represented with fewer bits(variable-length </a:t>
            </a:r>
            <a:r>
              <a:rPr lang="en-US" altLang="zh-CN" sz="2400" dirty="0" err="1" smtClean="0"/>
              <a:t>codewords</a:t>
            </a:r>
            <a:r>
              <a:rPr lang="en-US" altLang="zh-CN" sz="2400" dirty="0" smtClean="0"/>
              <a:t>)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8310027" cy="264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5148064" y="3933056"/>
            <a:ext cx="1008112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6588224" y="5229200"/>
            <a:ext cx="1008112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19672" y="6093296"/>
            <a:ext cx="72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12160" y="6093296"/>
            <a:ext cx="6480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92280" y="6093296"/>
            <a:ext cx="6480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96952"/>
            <a:ext cx="85344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oftware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Goal: Convert  into FP32,FP16,INT8</a:t>
            </a:r>
            <a:endParaRPr lang="en-US" altLang="zh-CN" dirty="0" smtClean="0"/>
          </a:p>
          <a:p>
            <a:r>
              <a:rPr lang="en-US" altLang="zh-CN" dirty="0" smtClean="0"/>
              <a:t> higher throughput,  lower memory and Low energy consumption requirements.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79100"/>
            <a:ext cx="7529711" cy="336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oftware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Challenge:  significantly lower precision and dynamic range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7308304" cy="188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TensorRT</a:t>
            </a:r>
            <a:r>
              <a:rPr lang="en-US" altLang="zh-CN" dirty="0" smtClean="0"/>
              <a:t> optimizes trained DNNs to produce </a:t>
            </a:r>
            <a:r>
              <a:rPr lang="en-US" altLang="zh-CN" dirty="0" err="1" smtClean="0"/>
              <a:t>adeployment</a:t>
            </a:r>
            <a:r>
              <a:rPr lang="en-US" altLang="zh-CN" dirty="0" smtClean="0"/>
              <a:t>-ready runtime inference engine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494940" cy="307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Intro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679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Why</a:t>
            </a:r>
            <a:endParaRPr lang="en-US" altLang="zh-CN" dirty="0" smtClean="0"/>
          </a:p>
          <a:p>
            <a:r>
              <a:rPr lang="en-US" altLang="zh-CN" dirty="0" smtClean="0"/>
              <a:t>computationally expensive and memory intensive(VGG-16,500MB,15B FLOPs)</a:t>
            </a:r>
            <a:r>
              <a:rPr lang="zh-CN" altLang="en-US" dirty="0" smtClean="0"/>
              <a:t> </a:t>
            </a:r>
            <a:r>
              <a:rPr lang="en-US" altLang="zh-CN" dirty="0" smtClean="0"/>
              <a:t>hindering their deployment in embedded and mobile device with low memory resources and constrained download bandwidth or in applications with strict latency requirements(RS,50ms)</a:t>
            </a:r>
            <a:endParaRPr lang="en-US" altLang="zh-CN" dirty="0" smtClean="0"/>
          </a:p>
          <a:p>
            <a:r>
              <a:rPr lang="en-US" altLang="zh-CN" dirty="0" smtClean="0"/>
              <a:t>energy consumption is dominated by memory access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908720"/>
            <a:ext cx="17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 Computing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charset="2"/>
              <a:buChar char="Ø"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Layer and tensor fusion and elimination of unused layers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3055753"/>
            <a:ext cx="8624943" cy="378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FP16 and INT8 Precision </a:t>
            </a:r>
            <a:r>
              <a:rPr lang="en-US" altLang="zh-CN" dirty="0" err="1" smtClean="0"/>
              <a:t>Calibration</a:t>
            </a:r>
            <a:r>
              <a:rPr lang="en-US" altLang="zh-CN" dirty="0" err="1"/>
              <a:t>:</a:t>
            </a:r>
            <a:r>
              <a:rPr lang="en-US" altLang="zh-CN" dirty="0" err="1" smtClean="0"/>
              <a:t>Tensor</a:t>
            </a:r>
            <a:r>
              <a:rPr lang="en-US" altLang="zh-CN" dirty="0" smtClean="0"/>
              <a:t> Values = FP32 scale factor * int8 array + FP32 bias</a:t>
            </a:r>
            <a:endParaRPr lang="en-US" altLang="zh-CN" dirty="0" smtClean="0"/>
          </a:p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Kernel Auto-Tuning: convolutions, pick the implementation from a library of kernels that delivers the best performance for the target GPU</a:t>
            </a:r>
            <a:endParaRPr lang="en-US" altLang="zh-CN" dirty="0" smtClean="0"/>
          </a:p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Dynamic Tensor Memory :improves memory reuse by designating memory for each tensor only for the duration of its usage, avoiding memory allocation overhead for fast and efficient execution.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Symmetric linear quantization</a:t>
            </a:r>
            <a:endParaRPr lang="en-US" altLang="zh-CN" dirty="0"/>
          </a:p>
          <a:p>
            <a:r>
              <a:rPr lang="en-US" altLang="zh-CN" dirty="0"/>
              <a:t>Do we really need bias? No!</a:t>
            </a:r>
            <a:endParaRPr lang="en-US" altLang="zh-CN" dirty="0"/>
          </a:p>
          <a:p>
            <a:r>
              <a:rPr lang="en-US" altLang="zh-CN" dirty="0"/>
              <a:t>Q: How to optimize threshold selection? Saturate above |threshold| to 127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During the optimization phase </a:t>
            </a:r>
            <a:r>
              <a:rPr lang="en-US" altLang="zh-CN" dirty="0" err="1"/>
              <a:t>TensorRT</a:t>
            </a:r>
            <a:r>
              <a:rPr lang="en-US" altLang="zh-CN" dirty="0"/>
              <a:t> also chooses from hundreds of specialized kernels, many of them hand-tuned and optimized for a range of parameters and target platforms. As an example, there are several different algorithms to do convolutions. </a:t>
            </a:r>
            <a:r>
              <a:rPr lang="en-US" altLang="zh-CN" dirty="0" err="1"/>
              <a:t>TensorRT</a:t>
            </a:r>
            <a:r>
              <a:rPr lang="en-US" altLang="zh-CN" dirty="0"/>
              <a:t> will pick the implementation from a library of kernels that delivers the best performance for the target GPU, input data size, filter size, tensor layout, batch size and other parameters.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61247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5932040"/>
            <a:ext cx="10439400" cy="1082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110680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0"/>
            <a:ext cx="8515350" cy="1076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0"/>
            <a:ext cx="8648700" cy="1116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0"/>
            <a:ext cx="4610100" cy="1030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see more work for applications with larger deep nets (e.g., &#10;video and image frames [88], [89]). 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9429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Goal</a:t>
            </a:r>
            <a:endParaRPr lang="en-US" altLang="zh-CN" dirty="0" smtClean="0"/>
          </a:p>
          <a:p>
            <a:r>
              <a:rPr lang="en-US" altLang="zh-CN" dirty="0" smtClean="0"/>
              <a:t>perform model compression and acceleration in deep networks without significantly decreasing the model performance ( accuracy </a:t>
            </a:r>
            <a:r>
              <a:rPr lang="en-US" altLang="zh-CN" dirty="0"/>
              <a:t>)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fitting the model into on-chip SRAM cache rather than off-chip DRAM memory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anose="05000000000000000000" charset="2"/>
              <a:buChar char="Ø"/>
            </a:pPr>
            <a:r>
              <a:rPr lang="en-US" altLang="zh-CN" dirty="0"/>
              <a:t>Application </a:t>
            </a:r>
            <a:endParaRPr lang="en-US" altLang="zh-CN" dirty="0"/>
          </a:p>
          <a:p>
            <a:r>
              <a:rPr lang="en-US" altLang="zh-CN" dirty="0" smtClean="0"/>
              <a:t>real-time applications such as online learning and incremental learning, virtual reality, augmented reality, and smart wearable devices ,auto drive,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While the </a:t>
            </a:r>
            <a:r>
              <a:rPr lang="en-US" altLang="zh-CN" dirty="0">
                <a:solidFill>
                  <a:srgbClr val="FF0000"/>
                </a:solidFill>
              </a:rPr>
              <a:t>pruned network </a:t>
            </a:r>
            <a:r>
              <a:rPr lang="en-US" altLang="zh-CN" dirty="0"/>
              <a:t>has been benchmarked on </a:t>
            </a:r>
            <a:r>
              <a:rPr lang="en-US" altLang="zh-CN" dirty="0">
                <a:solidFill>
                  <a:srgbClr val="FF0000"/>
                </a:solidFill>
              </a:rPr>
              <a:t>various hardware</a:t>
            </a:r>
            <a:r>
              <a:rPr lang="en-US" altLang="zh-CN" dirty="0"/>
              <a:t>, the </a:t>
            </a:r>
            <a:r>
              <a:rPr lang="en-US" altLang="zh-CN" dirty="0">
                <a:solidFill>
                  <a:srgbClr val="FF0000"/>
                </a:solidFill>
              </a:rPr>
              <a:t>quantized network with weight sharing has not</a:t>
            </a:r>
            <a:r>
              <a:rPr lang="en-US" altLang="zh-CN" dirty="0"/>
              <a:t>, because off-the-shelf </a:t>
            </a:r>
            <a:r>
              <a:rPr lang="en-US" altLang="zh-CN" dirty="0" err="1"/>
              <a:t>cuSPARSE</a:t>
            </a:r>
            <a:r>
              <a:rPr lang="en-US" altLang="zh-CN" dirty="0"/>
              <a:t> or MKL SPBLAS library </a:t>
            </a:r>
            <a:r>
              <a:rPr lang="en-US" altLang="zh-CN" dirty="0">
                <a:solidFill>
                  <a:srgbClr val="FF0000"/>
                </a:solidFill>
              </a:rPr>
              <a:t>does not support </a:t>
            </a:r>
            <a:r>
              <a:rPr lang="en-US" altLang="zh-CN" dirty="0" smtClean="0"/>
              <a:t>indirect </a:t>
            </a:r>
            <a:r>
              <a:rPr lang="en-US" altLang="zh-CN" dirty="0"/>
              <a:t>matrix entry lookup</a:t>
            </a:r>
            <a:r>
              <a:rPr lang="en-US" altLang="zh-CN" dirty="0">
                <a:solidFill>
                  <a:srgbClr val="FF0000"/>
                </a:solidFill>
              </a:rPr>
              <a:t>, nor is the relative index </a:t>
            </a:r>
            <a:r>
              <a:rPr lang="en-US" altLang="zh-CN" dirty="0"/>
              <a:t>in CSC or CSR format supported. So the </a:t>
            </a:r>
            <a:r>
              <a:rPr lang="en-US" altLang="zh-CN" dirty="0" smtClean="0"/>
              <a:t>full advantage </a:t>
            </a:r>
            <a:r>
              <a:rPr lang="en-US" altLang="zh-CN" dirty="0"/>
              <a:t>of Deep Compression that fit the model in cache is not fully unveiled. A software </a:t>
            </a:r>
            <a:r>
              <a:rPr lang="en-US" altLang="zh-CN" dirty="0" smtClean="0"/>
              <a:t>solution is </a:t>
            </a:r>
            <a:r>
              <a:rPr lang="en-US" altLang="zh-CN" dirty="0">
                <a:solidFill>
                  <a:srgbClr val="FF0000"/>
                </a:solidFill>
              </a:rPr>
              <a:t>to write customized GPU kernels that support this</a:t>
            </a:r>
            <a:r>
              <a:rPr lang="en-US" altLang="zh-CN" dirty="0"/>
              <a:t>. A hardware solution is </a:t>
            </a:r>
            <a:r>
              <a:rPr lang="en-US" altLang="zh-CN" dirty="0">
                <a:solidFill>
                  <a:srgbClr val="FF0000"/>
                </a:solidFill>
              </a:rPr>
              <a:t>to build custom ASIC architecture specialized to</a:t>
            </a:r>
            <a:r>
              <a:rPr lang="en-US" altLang="zh-CN" dirty="0"/>
              <a:t> traverse the sparse and quantized network structure, which also </a:t>
            </a:r>
            <a:r>
              <a:rPr lang="en-US" altLang="zh-CN" dirty="0" smtClean="0"/>
              <a:t>supports customized </a:t>
            </a:r>
            <a:r>
              <a:rPr lang="en-US" altLang="zh-CN" dirty="0"/>
              <a:t>quantization bit width. We expect this architecture to have energy dominated by </a:t>
            </a:r>
            <a:r>
              <a:rPr lang="en-US" altLang="zh-CN" dirty="0">
                <a:solidFill>
                  <a:srgbClr val="FF0000"/>
                </a:solidFill>
              </a:rPr>
              <a:t>on-chip SRAM </a:t>
            </a:r>
            <a:r>
              <a:rPr lang="en-US" altLang="zh-CN" dirty="0"/>
              <a:t>access instead of off-chip DRAM access.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suggestions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Pruning and sharing :get reasonable compression rate with no </a:t>
            </a:r>
            <a:r>
              <a:rPr lang="en-US" altLang="zh-CN" dirty="0" err="1" smtClean="0"/>
              <a:t>accurancy</a:t>
            </a:r>
            <a:r>
              <a:rPr lang="en-US" altLang="zh-CN" dirty="0" smtClean="0"/>
              <a:t> loss</a:t>
            </a:r>
            <a:r>
              <a:rPr lang="en-US" altLang="zh-CN" dirty="0" smtClean="0">
                <a:solidFill>
                  <a:srgbClr val="FF0000"/>
                </a:solidFill>
              </a:rPr>
              <a:t>???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pre-trained </a:t>
            </a:r>
            <a:r>
              <a:rPr lang="en-US" altLang="zh-CN" dirty="0"/>
              <a:t>models, you can choose either pruning &amp; </a:t>
            </a:r>
            <a:r>
              <a:rPr lang="en-US" altLang="zh-CN" dirty="0" err="1" smtClean="0"/>
              <a:t>sharing,low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rank;low</a:t>
            </a:r>
            <a:r>
              <a:rPr lang="en-US" altLang="zh-CN" dirty="0" smtClean="0"/>
              <a:t> rank and transferred conv filters is end-to-end solution</a:t>
            </a:r>
            <a:endParaRPr lang="en-US" altLang="zh-CN" dirty="0" smtClean="0"/>
          </a:p>
          <a:p>
            <a:r>
              <a:rPr lang="en-US" altLang="zh-CN" dirty="0" smtClean="0"/>
              <a:t>Special </a:t>
            </a:r>
            <a:r>
              <a:rPr lang="en-US" altLang="zh-CN" dirty="0" err="1" smtClean="0"/>
              <a:t>domain:medical</a:t>
            </a:r>
            <a:r>
              <a:rPr lang="en-US" altLang="zh-CN" dirty="0" smtClean="0"/>
              <a:t> images classification </a:t>
            </a:r>
            <a:r>
              <a:rPr lang="en-US" altLang="zh-CN" dirty="0" err="1" smtClean="0"/>
              <a:t>transterred</a:t>
            </a:r>
            <a:r>
              <a:rPr lang="en-US" altLang="zh-CN" dirty="0" smtClean="0"/>
              <a:t> filter(have rotation transformation property)</a:t>
            </a:r>
            <a:endParaRPr lang="en-US" altLang="zh-CN" dirty="0" smtClean="0"/>
          </a:p>
          <a:p>
            <a:r>
              <a:rPr lang="en-US" altLang="zh-CN" dirty="0" smtClean="0"/>
              <a:t>KD</a:t>
            </a:r>
            <a:endParaRPr lang="en-US" altLang="zh-CN" dirty="0" smtClean="0"/>
          </a:p>
          <a:p>
            <a:r>
              <a:rPr lang="en-US" altLang="zh-CN" dirty="0" smtClean="0"/>
              <a:t>Object </a:t>
            </a:r>
            <a:r>
              <a:rPr lang="en-US" altLang="zh-CN" dirty="0" err="1" smtClean="0"/>
              <a:t>detection:conv</a:t>
            </a:r>
            <a:r>
              <a:rPr lang="en-US" altLang="zh-CN" dirty="0" smtClean="0"/>
              <a:t> layer :low </a:t>
            </a:r>
            <a:r>
              <a:rPr lang="en-US" altLang="zh-CN" dirty="0" err="1" smtClean="0"/>
              <a:t>rank;fc</a:t>
            </a:r>
            <a:r>
              <a:rPr lang="en-US" altLang="zh-CN" dirty="0" smtClean="0"/>
              <a:t> :pruning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Channel pruning may change the input of following layer;</a:t>
            </a:r>
            <a:endParaRPr lang="en-US" altLang="zh-CN" dirty="0" smtClean="0"/>
          </a:p>
          <a:p>
            <a:r>
              <a:rPr lang="en-US" altLang="zh-CN" dirty="0"/>
              <a:t>structural </a:t>
            </a:r>
            <a:r>
              <a:rPr lang="en-US" altLang="zh-CN" dirty="0" smtClean="0"/>
              <a:t>matrix and </a:t>
            </a:r>
            <a:r>
              <a:rPr lang="en-US" altLang="zh-CN" dirty="0"/>
              <a:t>transferred convolutional filters impose prior </a:t>
            </a:r>
            <a:r>
              <a:rPr lang="en-US" altLang="zh-CN" dirty="0" smtClean="0"/>
              <a:t>human knowledge </a:t>
            </a:r>
            <a:r>
              <a:rPr lang="en-US" altLang="zh-CN" dirty="0"/>
              <a:t>to the model, which could significantly </a:t>
            </a:r>
            <a:r>
              <a:rPr lang="en-US" altLang="zh-CN" dirty="0" smtClean="0"/>
              <a:t>affect the </a:t>
            </a:r>
            <a:r>
              <a:rPr lang="en-US" altLang="zh-CN" dirty="0"/>
              <a:t>performance and stability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r>
              <a:rPr lang="en-US" altLang="zh-CN" dirty="0"/>
              <a:t>KD-based approaches and exploring how to improve </a:t>
            </a:r>
            <a:r>
              <a:rPr lang="en-US" altLang="zh-CN" dirty="0" smtClean="0"/>
              <a:t>their performances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Trends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None-fine-tuning or unsupervised compression</a:t>
            </a:r>
            <a:endParaRPr lang="en-US" altLang="zh-CN" dirty="0" smtClean="0"/>
          </a:p>
          <a:p>
            <a:r>
              <a:rPr lang="en-US" altLang="zh-CN" dirty="0" err="1" smtClean="0"/>
              <a:t>Hyperparameters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pruning,low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rank,bitwidth</a:t>
            </a:r>
            <a:r>
              <a:rPr lang="en-US" altLang="zh-CN" dirty="0" smtClean="0"/>
              <a:t> of fixed-point quantization)</a:t>
            </a:r>
            <a:endParaRPr lang="en-US" altLang="zh-CN" dirty="0" smtClean="0"/>
          </a:p>
          <a:p>
            <a:r>
              <a:rPr lang="en-US" altLang="zh-CN" dirty="0" smtClean="0"/>
              <a:t>Object detection</a:t>
            </a:r>
            <a:endParaRPr lang="en-US" altLang="zh-CN" dirty="0" smtClean="0"/>
          </a:p>
          <a:p>
            <a:r>
              <a:rPr lang="en-US" altLang="zh-CN" dirty="0" smtClean="0"/>
              <a:t>Hardware-software co-design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Recent Advances in Efficient Computation of Deep Convolutional Neural Networks </a:t>
            </a:r>
            <a:endParaRPr lang="en-US" altLang="zh-CN" dirty="0" smtClean="0"/>
          </a:p>
          <a:p>
            <a:r>
              <a:rPr lang="en-US" altLang="zh-CN" sz="2800" dirty="0" smtClean="0"/>
              <a:t>DEEP COMPRESSION : COMPRESSING DEEP N EURALN ETWORKS WITH PRUNING , TAINED Q UANTIZATIONAND HUFFMAN CODING</a:t>
            </a:r>
            <a:endParaRPr lang="en-US" altLang="zh-CN" sz="2800" dirty="0" smtClean="0"/>
          </a:p>
          <a:p>
            <a:r>
              <a:rPr lang="en-US" altLang="zh-CN" dirty="0" smtClean="0"/>
              <a:t>https://github.com/Ewenwan/Caffe-Python-Tutorial/blob/master/quantize.py</a:t>
            </a:r>
            <a:endParaRPr lang="en-US" altLang="zh-CN" dirty="0" smtClean="0"/>
          </a:p>
          <a:p>
            <a:r>
              <a:rPr lang="en-US" altLang="zh-CN" dirty="0" smtClean="0"/>
              <a:t>https://github.com/Ewenwan/quantized-cnn</a:t>
            </a:r>
            <a:endParaRPr lang="en-US" altLang="zh-CN" dirty="0" smtClean="0"/>
          </a:p>
          <a:p>
            <a:r>
              <a:rPr lang="en-US" altLang="zh-CN" dirty="0" smtClean="0"/>
              <a:t>https://docs.nvidia.com/deeplearning/sdk/tensorrt-developer-guide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C</a:t>
            </a:r>
            <a:r>
              <a:rPr lang="en-US" altLang="zh-CN" dirty="0" smtClean="0"/>
              <a:t>ategories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low-rank </a:t>
            </a:r>
            <a:r>
              <a:rPr lang="en-US" altLang="zh-CN" dirty="0" err="1" smtClean="0"/>
              <a:t>approximation:Using</a:t>
            </a:r>
            <a:r>
              <a:rPr lang="en-US" altLang="zh-CN" dirty="0" smtClean="0"/>
              <a:t> matrix/tensor decomposition to estimate the informative parameters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network quantization(filter </a:t>
            </a:r>
            <a:r>
              <a:rPr lang="en-US" altLang="zh-CN" dirty="0" err="1" smtClean="0">
                <a:solidFill>
                  <a:srgbClr val="FF0000"/>
                </a:solidFill>
              </a:rPr>
              <a:t>num</a:t>
            </a:r>
            <a:r>
              <a:rPr lang="en-US" altLang="zh-CN" dirty="0" smtClean="0">
                <a:solidFill>
                  <a:srgbClr val="FF0000"/>
                </a:solidFill>
              </a:rPr>
              <a:t>):</a:t>
            </a:r>
            <a:r>
              <a:rPr lang="en-US" altLang="zh-CN" dirty="0" smtClean="0"/>
              <a:t>make the parameters tend to be sparse by </a:t>
            </a:r>
            <a:r>
              <a:rPr lang="en-US" altLang="zh-CN" dirty="0"/>
              <a:t>a</a:t>
            </a:r>
            <a:r>
              <a:rPr lang="en-US" altLang="zh-CN" dirty="0" smtClean="0"/>
              <a:t>dding items in the loss function</a:t>
            </a:r>
            <a:endParaRPr lang="en-US" altLang="zh-CN" dirty="0" smtClean="0"/>
          </a:p>
          <a:p>
            <a:r>
              <a:rPr lang="en-US" altLang="zh-CN" dirty="0" smtClean="0"/>
              <a:t>knowledge </a:t>
            </a:r>
            <a:r>
              <a:rPr lang="en-US" altLang="zh-CN" dirty="0" err="1" smtClean="0"/>
              <a:t>distillation:Training</a:t>
            </a:r>
            <a:r>
              <a:rPr lang="en-US" altLang="zh-CN" dirty="0" smtClean="0"/>
              <a:t> a compact neural network with distilled knowledge of a large model</a:t>
            </a:r>
            <a:endParaRPr lang="en-US" altLang="zh-CN" dirty="0" smtClean="0"/>
          </a:p>
          <a:p>
            <a:r>
              <a:rPr lang="en-US" altLang="zh-CN" dirty="0"/>
              <a:t>h</a:t>
            </a:r>
            <a:r>
              <a:rPr lang="en-US" altLang="zh-CN" dirty="0" smtClean="0"/>
              <a:t>ardware </a:t>
            </a:r>
            <a:r>
              <a:rPr lang="en-US" altLang="zh-CN" dirty="0" err="1" smtClean="0"/>
              <a:t>accelerator:FPGA</a:t>
            </a:r>
            <a:r>
              <a:rPr lang="en-US" altLang="zh-CN" dirty="0" smtClean="0"/>
              <a:t>/ASIC</a:t>
            </a:r>
            <a:endParaRPr lang="en-US" altLang="zh-CN" dirty="0" smtClean="0"/>
          </a:p>
          <a:p>
            <a:r>
              <a:rPr lang="en-US" altLang="zh-CN" dirty="0" smtClean="0"/>
              <a:t>compact network </a:t>
            </a:r>
            <a:r>
              <a:rPr lang="en-US" altLang="zh-CN" dirty="0" err="1" smtClean="0"/>
              <a:t>design:MobileNet,ShuffleNet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network pruning and sharing(filter weight):</a:t>
            </a:r>
            <a:r>
              <a:rPr lang="en-US" altLang="zh-CN" dirty="0" smtClean="0"/>
              <a:t>Reducing redundant parameters which are not sensitive to the performance</a:t>
            </a:r>
            <a:endParaRPr lang="en-US" altLang="zh-CN" dirty="0" smtClean="0"/>
          </a:p>
          <a:p>
            <a:r>
              <a:rPr lang="en-US" altLang="zh-CN" dirty="0"/>
              <a:t>s</a:t>
            </a:r>
            <a:r>
              <a:rPr lang="en-US" altLang="zh-CN" dirty="0" smtClean="0"/>
              <a:t>oftware </a:t>
            </a:r>
            <a:r>
              <a:rPr lang="en-US" altLang="zh-CN" dirty="0"/>
              <a:t>o</a:t>
            </a:r>
            <a:r>
              <a:rPr lang="en-US" altLang="zh-CN" dirty="0" smtClean="0"/>
              <a:t>ptimization(HPC):</a:t>
            </a:r>
            <a:r>
              <a:rPr lang="en-US" altLang="zh-CN" dirty="0" err="1" smtClean="0"/>
              <a:t>Tensorrt</a:t>
            </a:r>
            <a:r>
              <a:rPr lang="en-US" altLang="zh-CN" dirty="0" smtClean="0"/>
              <a:t>(FP16,INT8 </a:t>
            </a:r>
            <a:r>
              <a:rPr lang="en-US" altLang="zh-CN" dirty="0" smtClean="0">
                <a:solidFill>
                  <a:srgbClr val="FF0000"/>
                </a:solidFill>
              </a:rPr>
              <a:t>activation value fixed-pointer quantization)</a:t>
            </a:r>
            <a:r>
              <a:rPr lang="en-US" altLang="zh-CN" dirty="0" smtClean="0"/>
              <a:t>,TVM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Topic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 dirty="0" smtClean="0"/>
              <a:t>compact network </a:t>
            </a:r>
            <a:r>
              <a:rPr lang="en-US" altLang="zh-CN" dirty="0" err="1" smtClean="0"/>
              <a:t>design:MobileNet,ShuffleNet</a:t>
            </a:r>
            <a:endParaRPr lang="en-US" altLang="zh-CN" dirty="0" smtClean="0"/>
          </a:p>
          <a:p>
            <a:r>
              <a:rPr lang="en-US" altLang="zh-CN" dirty="0" smtClean="0"/>
              <a:t>network pruning and </a:t>
            </a:r>
            <a:r>
              <a:rPr lang="en-US" altLang="zh-CN" dirty="0" err="1" smtClean="0"/>
              <a:t>sharing:Reducing</a:t>
            </a:r>
            <a:r>
              <a:rPr lang="en-US" altLang="zh-CN" dirty="0" smtClean="0"/>
              <a:t> redundant parameters which are not sensitive to the performance</a:t>
            </a:r>
            <a:r>
              <a:rPr lang="x-none" altLang="en-US" dirty="0" smtClean="0"/>
              <a:t>(模型压缩：参数稀疏、剪裁、量化、分解)</a:t>
            </a:r>
            <a:endParaRPr lang="x-none" altLang="en-US" dirty="0" smtClean="0"/>
          </a:p>
          <a:p>
            <a:r>
              <a:rPr lang="en-US" altLang="zh-CN" dirty="0"/>
              <a:t>s</a:t>
            </a:r>
            <a:r>
              <a:rPr lang="en-US" altLang="zh-CN" dirty="0" smtClean="0"/>
              <a:t>oftware </a:t>
            </a:r>
            <a:r>
              <a:rPr lang="en-US" altLang="zh-CN" dirty="0"/>
              <a:t>o</a:t>
            </a:r>
            <a:r>
              <a:rPr lang="en-US" altLang="zh-CN" dirty="0" smtClean="0"/>
              <a:t>ptimization(HPC):</a:t>
            </a:r>
            <a:r>
              <a:rPr lang="en-US" altLang="zh-CN" dirty="0" err="1" smtClean="0"/>
              <a:t>Tensorrt</a:t>
            </a:r>
            <a:r>
              <a:rPr lang="en-US" altLang="zh-CN" dirty="0" smtClean="0"/>
              <a:t>(FP16,INT8)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C</a:t>
            </a:r>
            <a:r>
              <a:rPr lang="en-US" altLang="zh-CN" dirty="0" smtClean="0"/>
              <a:t>ompact network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Group conv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98141" y="3356908"/>
            <a:ext cx="3070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          Conv:256×3×3×256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Group conv:8×32×3×3×32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6" y="2564904"/>
            <a:ext cx="5580112" cy="250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C</a:t>
            </a:r>
            <a:r>
              <a:rPr lang="en-US" altLang="zh-CN" dirty="0" smtClean="0"/>
              <a:t>ompact network design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42" y="3501008"/>
            <a:ext cx="3609723" cy="1419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41" y="5193711"/>
            <a:ext cx="3587002" cy="14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41" y="1480737"/>
            <a:ext cx="3613860" cy="198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96243" y="2032498"/>
            <a:ext cx="38738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 smtClean="0"/>
              <a:t>Conv: 4 × 3 × 3 × 3 = 108</a:t>
            </a:r>
            <a:endParaRPr lang="pt-BR" altLang="zh-CN" dirty="0" smtClean="0"/>
          </a:p>
          <a:p>
            <a:endParaRPr lang="pt-BR" altLang="zh-CN" dirty="0" smtClean="0"/>
          </a:p>
          <a:p>
            <a:endParaRPr lang="pt-BR" altLang="zh-CN" dirty="0" smtClean="0"/>
          </a:p>
          <a:p>
            <a:endParaRPr lang="pt-BR" altLang="zh-CN" dirty="0"/>
          </a:p>
          <a:p>
            <a:endParaRPr lang="pt-BR" altLang="zh-CN" dirty="0" smtClean="0"/>
          </a:p>
          <a:p>
            <a:endParaRPr lang="pt-BR" altLang="zh-CN" dirty="0"/>
          </a:p>
          <a:p>
            <a:endParaRPr lang="pt-BR" altLang="zh-CN" dirty="0" smtClean="0"/>
          </a:p>
          <a:p>
            <a:endParaRPr lang="pt-BR" altLang="zh-CN" dirty="0"/>
          </a:p>
          <a:p>
            <a:endParaRPr lang="pt-BR" altLang="zh-CN" dirty="0" smtClean="0"/>
          </a:p>
          <a:p>
            <a:endParaRPr lang="pt-BR" altLang="zh-CN" dirty="0"/>
          </a:p>
          <a:p>
            <a:r>
              <a:rPr lang="pt-BR" altLang="zh-CN" dirty="0" smtClean="0"/>
              <a:t>Depthwise Conv :  3 × 3 × 3 = 27</a:t>
            </a:r>
            <a:endParaRPr lang="pt-BR" altLang="zh-CN" dirty="0" smtClean="0"/>
          </a:p>
          <a:p>
            <a:r>
              <a:rPr lang="en-US" altLang="zh-CN" dirty="0" smtClean="0"/>
              <a:t>Pointwise Conv   :  1 × 1 × 3 × 4 = 12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C</a:t>
            </a:r>
            <a:r>
              <a:rPr lang="en-US" altLang="zh-CN" dirty="0" smtClean="0"/>
              <a:t>ompact network </a:t>
            </a:r>
            <a:r>
              <a:rPr lang="en-US" altLang="zh-CN" dirty="0" err="1" smtClean="0"/>
              <a:t>design:ShuffleNet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57" y="4149080"/>
            <a:ext cx="4875359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67" y="1702353"/>
            <a:ext cx="5063341" cy="25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N</a:t>
            </a:r>
            <a:r>
              <a:rPr lang="en-US" altLang="zh-CN" dirty="0" smtClean="0"/>
              <a:t>etwork pruning and sharing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charset="2"/>
              <a:buChar char="Ø"/>
            </a:pPr>
            <a:r>
              <a:rPr lang="en-US" altLang="zh-CN" sz="3000" dirty="0" smtClean="0"/>
              <a:t>DEEP COMPRESSION:COMPRESSING DEEP NEURAL NETWORKS WITH PRUNING,TRAINED QUANTIZATION AND HUFFMAN CODING(best paper 2016)</a:t>
            </a:r>
            <a:endParaRPr lang="en-US" altLang="zh-CN" sz="3000" dirty="0" smtClean="0"/>
          </a:p>
          <a:p>
            <a:pPr>
              <a:buFont typeface="Wingdings" panose="05000000000000000000" charset="2"/>
              <a:buChar char="Ø"/>
            </a:pPr>
            <a:r>
              <a:rPr lang="en-US" altLang="zh-CN" dirty="0" smtClean="0"/>
              <a:t>Result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err="1" smtClean="0"/>
              <a:t>AlexNet</a:t>
            </a:r>
            <a:r>
              <a:rPr lang="en-US" altLang="zh-CN" dirty="0" smtClean="0"/>
              <a:t> by 35X, from 240MB to 6.9MB, VGG-16 by 49X from 552MB to 11.3MB without loss of accuracy. </a:t>
            </a:r>
            <a:endParaRPr lang="en-US" altLang="zh-CN" dirty="0" smtClean="0"/>
          </a:p>
          <a:p>
            <a:r>
              <a:rPr lang="en-US" altLang="zh-CN" dirty="0" smtClean="0"/>
              <a:t>3X to 4X </a:t>
            </a:r>
            <a:r>
              <a:rPr lang="en-US" altLang="zh-CN" dirty="0" err="1" smtClean="0"/>
              <a:t>layerwise</a:t>
            </a:r>
            <a:r>
              <a:rPr lang="en-US" altLang="zh-CN" dirty="0" smtClean="0"/>
              <a:t> speedup and 3X to 7X better energy efficiency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6970</Words>
  <Application>Kingsoft Office WPP</Application>
  <PresentationFormat>全屏显示(4:3)</PresentationFormat>
  <Paragraphs>169</Paragraphs>
  <Slides>35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Introduction to Model Compression and Acceleration for DNNs</vt:lpstr>
      <vt:lpstr>Intro</vt:lpstr>
      <vt:lpstr>PowerPoint 演示文稿</vt:lpstr>
      <vt:lpstr>Categories</vt:lpstr>
      <vt:lpstr>Topic</vt:lpstr>
      <vt:lpstr>Compact network design</vt:lpstr>
      <vt:lpstr>Compact network design</vt:lpstr>
      <vt:lpstr>Compact network design:ShuffleNet</vt:lpstr>
      <vt:lpstr>Network pruning and sharing</vt:lpstr>
      <vt:lpstr>The three stage compression pipeline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Software optimization</vt:lpstr>
      <vt:lpstr>Software optimization</vt:lpstr>
      <vt:lpstr>PowerPoint 演示文稿</vt:lpstr>
      <vt:lpstr>PowerPoint 演示文稿</vt:lpstr>
      <vt:lpstr>PowerPoint 演示文稿</vt:lpstr>
      <vt:lpstr>PowerPoint 演示文稿</vt:lpstr>
      <vt:lpstr>Result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Discussion</vt:lpstr>
      <vt:lpstr>suggestions</vt:lpstr>
      <vt:lpstr>challenges</vt:lpstr>
      <vt:lpstr>Trends</vt:lpstr>
      <vt:lpstr>Reference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Model Compression and Acceleration for DNN</dc:title>
  <dc:creator>naruto</dc:creator>
  <cp:lastModifiedBy>naruto</cp:lastModifiedBy>
  <cp:revision>70</cp:revision>
  <dcterms:created xsi:type="dcterms:W3CDTF">2019-08-27T09:10:03Z</dcterms:created>
  <dcterms:modified xsi:type="dcterms:W3CDTF">2019-08-27T09:10:03Z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